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80" r:id="rId3"/>
    <p:sldId id="260" r:id="rId4"/>
    <p:sldId id="265" r:id="rId5"/>
    <p:sldId id="257" r:id="rId6"/>
    <p:sldId id="258" r:id="rId7"/>
    <p:sldId id="261" r:id="rId8"/>
    <p:sldId id="269" r:id="rId9"/>
    <p:sldId id="266" r:id="rId10"/>
    <p:sldId id="267" r:id="rId11"/>
    <p:sldId id="270" r:id="rId12"/>
    <p:sldId id="271" r:id="rId13"/>
    <p:sldId id="272" r:id="rId14"/>
    <p:sldId id="273" r:id="rId15"/>
    <p:sldId id="274" r:id="rId16"/>
    <p:sldId id="276" r:id="rId17"/>
    <p:sldId id="275" r:id="rId18"/>
    <p:sldId id="277" r:id="rId19"/>
    <p:sldId id="278" r:id="rId20"/>
    <p:sldId id="279" r:id="rId21"/>
    <p:sldId id="268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1BFDD2-E1CA-4C87-9280-63944C2B7EA1}" type="datetimeFigureOut">
              <a:rPr lang="en-US" smtClean="0"/>
              <a:pPr/>
              <a:t>2/10/2010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DB9E3DE-13E0-4180-9834-C8A49ECE9451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cesdmath@wikispaces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8_ehGLqzBV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tiny.cc/cesdmath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1357299"/>
            <a:ext cx="8215370" cy="2225064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Getting SMART &amp; Other Web 2.0 Tools in the Math Classroom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800" b="1" dirty="0" smtClean="0">
                <a:solidFill>
                  <a:srgbClr val="00B0F0"/>
                </a:solidFill>
              </a:rPr>
              <a:t>Cohort – Day Two</a:t>
            </a:r>
            <a:endParaRPr lang="en-CA" sz="2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Instructional Planning</a:t>
            </a:r>
            <a:endParaRPr lang="en-CA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118772"/>
            <a:ext cx="7286676" cy="546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Reviewing our Vision</a:t>
            </a:r>
          </a:p>
          <a:p>
            <a:endParaRPr lang="en-CA" dirty="0" smtClean="0"/>
          </a:p>
          <a:p>
            <a:r>
              <a:rPr lang="en-CA" dirty="0" smtClean="0"/>
              <a:t>21</a:t>
            </a:r>
            <a:r>
              <a:rPr lang="en-CA" baseline="30000" dirty="0" smtClean="0"/>
              <a:t>st</a:t>
            </a:r>
            <a:r>
              <a:rPr lang="en-CA" dirty="0" smtClean="0"/>
              <a:t> Century Skills </a:t>
            </a:r>
          </a:p>
          <a:p>
            <a:endParaRPr lang="en-CA" dirty="0" smtClean="0"/>
          </a:p>
          <a:p>
            <a:r>
              <a:rPr lang="en-CA" dirty="0" smtClean="0"/>
              <a:t>So What?</a:t>
            </a:r>
          </a:p>
          <a:p>
            <a:endParaRPr lang="en-CA" dirty="0" smtClean="0"/>
          </a:p>
          <a:p>
            <a:r>
              <a:rPr lang="en-CA" dirty="0" smtClean="0"/>
              <a:t>TPACK</a:t>
            </a:r>
          </a:p>
          <a:p>
            <a:endParaRPr lang="en-CA" dirty="0" smtClean="0"/>
          </a:p>
          <a:p>
            <a:r>
              <a:rPr lang="en-CA" dirty="0" smtClean="0"/>
              <a:t>Now What?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Agenda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Developing TPACK Using Learning Activity Types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TPACK Game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Now What?	</a:t>
            </a:r>
            <a:endParaRPr lang="en-CA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cesdmath@wikispaces.com</a:t>
            </a:r>
            <a:endParaRPr lang="en-CA" dirty="0" smtClean="0"/>
          </a:p>
          <a:p>
            <a:r>
              <a:rPr lang="en-CA" dirty="0" err="1" smtClean="0"/>
              <a:t>Geogebra</a:t>
            </a:r>
            <a:r>
              <a:rPr lang="en-CA" dirty="0" smtClean="0"/>
              <a:t>, Google </a:t>
            </a:r>
            <a:r>
              <a:rPr lang="en-CA" dirty="0" err="1" smtClean="0"/>
              <a:t>Sketchup</a:t>
            </a:r>
            <a:r>
              <a:rPr lang="en-CA" dirty="0" smtClean="0"/>
              <a:t>, Gizmos, Etc.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019242"/>
          </a:xfrm>
        </p:spPr>
        <p:txBody>
          <a:bodyPr>
            <a:noAutofit/>
          </a:bodyPr>
          <a:lstStyle/>
          <a:p>
            <a:r>
              <a:rPr lang="en-CA" sz="3200" dirty="0" smtClean="0"/>
              <a:t>The Vision of this Cohort is to </a:t>
            </a:r>
            <a:r>
              <a:rPr lang="en-CA" sz="3200" b="1" dirty="0" smtClean="0">
                <a:solidFill>
                  <a:srgbClr val="00B0F0"/>
                </a:solidFill>
              </a:rPr>
              <a:t>provide time</a:t>
            </a:r>
            <a:r>
              <a:rPr lang="en-CA" sz="3200" dirty="0" smtClean="0">
                <a:solidFill>
                  <a:srgbClr val="00B0F0"/>
                </a:solidFill>
              </a:rPr>
              <a:t> </a:t>
            </a:r>
            <a:r>
              <a:rPr lang="en-CA" sz="3200" dirty="0" smtClean="0"/>
              <a:t>for you to </a:t>
            </a:r>
            <a:r>
              <a:rPr lang="en-CA" sz="3200" b="1" dirty="0" smtClean="0">
                <a:solidFill>
                  <a:srgbClr val="00B0F0"/>
                </a:solidFill>
              </a:rPr>
              <a:t>collaborate</a:t>
            </a:r>
            <a:r>
              <a:rPr lang="en-CA" sz="3200" dirty="0" smtClean="0"/>
              <a:t> with similar grade teachers to </a:t>
            </a:r>
            <a:r>
              <a:rPr lang="en-CA" sz="3200" b="1" dirty="0" smtClean="0">
                <a:solidFill>
                  <a:srgbClr val="00B0F0"/>
                </a:solidFill>
              </a:rPr>
              <a:t>plan units, build lessons &amp; assessments, find digital content</a:t>
            </a:r>
            <a:r>
              <a:rPr lang="en-CA" sz="3200" b="1" dirty="0" smtClean="0"/>
              <a:t>, </a:t>
            </a:r>
            <a:r>
              <a:rPr lang="en-CA" sz="3200" dirty="0" smtClean="0"/>
              <a:t>and</a:t>
            </a:r>
            <a:r>
              <a:rPr lang="en-CA" sz="3200" b="1" dirty="0" smtClean="0"/>
              <a:t> </a:t>
            </a:r>
            <a:r>
              <a:rPr lang="en-CA" sz="3200" b="1" dirty="0" smtClean="0">
                <a:solidFill>
                  <a:srgbClr val="00B0F0"/>
                </a:solidFill>
              </a:rPr>
              <a:t>investigate online materials</a:t>
            </a:r>
            <a:r>
              <a:rPr lang="en-CA" sz="3200" dirty="0" smtClean="0">
                <a:solidFill>
                  <a:srgbClr val="00B0F0"/>
                </a:solidFill>
              </a:rPr>
              <a:t> </a:t>
            </a:r>
            <a:r>
              <a:rPr lang="en-CA" sz="3200" dirty="0" smtClean="0"/>
              <a:t>to help </a:t>
            </a:r>
            <a:r>
              <a:rPr lang="en-CA" sz="3200" b="1" dirty="0" smtClean="0">
                <a:solidFill>
                  <a:srgbClr val="00B0F0"/>
                </a:solidFill>
              </a:rPr>
              <a:t>engage students</a:t>
            </a:r>
            <a:r>
              <a:rPr lang="en-CA" sz="3200" dirty="0" smtClean="0"/>
              <a:t> and develop true </a:t>
            </a:r>
            <a:r>
              <a:rPr lang="en-CA" sz="3200" b="1" dirty="0" smtClean="0">
                <a:solidFill>
                  <a:srgbClr val="00B0F0"/>
                </a:solidFill>
              </a:rPr>
              <a:t>conceptual understanding</a:t>
            </a:r>
            <a:r>
              <a:rPr lang="en-CA" sz="3200" dirty="0" smtClean="0">
                <a:solidFill>
                  <a:srgbClr val="00B0F0"/>
                </a:solidFill>
              </a:rPr>
              <a:t>.  </a:t>
            </a:r>
            <a:endParaRPr lang="en-CA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Reviewing the Vision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en-CA" dirty="0" smtClean="0"/>
              <a:t>Blooms Goes Digital</a:t>
            </a:r>
            <a:endParaRPr lang="en-CA" dirty="0"/>
          </a:p>
        </p:txBody>
      </p:sp>
      <p:pic>
        <p:nvPicPr>
          <p:cNvPr id="1026" name="Picture 2" descr="http://visualblooms.wikispaces.com/file/view/Digital_Bloo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8072494" cy="5643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What does it mean for a school to focus on 21st century skills? </a:t>
            </a:r>
          </a:p>
          <a:p>
            <a:r>
              <a:rPr lang="en-CA" dirty="0" smtClean="0"/>
              <a:t>Is it starting a classroom blog and making your students do a PowerPoint presentation . . . or is it something more?   </a:t>
            </a:r>
          </a:p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21</a:t>
            </a:r>
            <a:r>
              <a:rPr lang="en-CA" baseline="30000" dirty="0" smtClean="0"/>
              <a:t>st</a:t>
            </a:r>
            <a:r>
              <a:rPr lang="en-CA" dirty="0" smtClean="0"/>
              <a:t> Century Skills</a:t>
            </a:r>
            <a:br>
              <a:rPr lang="en-CA" dirty="0" smtClean="0"/>
            </a:br>
            <a:r>
              <a:rPr lang="en-CA" dirty="0" smtClean="0"/>
              <a:t>How Do We Get There?</a:t>
            </a:r>
            <a:endParaRPr lang="en-CA" dirty="0"/>
          </a:p>
        </p:txBody>
      </p:sp>
      <p:pic>
        <p:nvPicPr>
          <p:cNvPr id="1026" name="Picture 2" descr="C:\Users\S&amp;M\AppData\Local\Microsoft\Windows\Temporary Internet Files\Content.IE5\83MRS986\MCj04420000000[1]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857628"/>
            <a:ext cx="2742857" cy="2742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SO WHAT?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Classroom Scenarios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Classroom Scenarios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Use the following Google Doc    </a:t>
            </a:r>
            <a:r>
              <a:rPr lang="en-CA" dirty="0" smtClean="0">
                <a:sym typeface="Wingdings" pitchFamily="2" charset="2"/>
              </a:rPr>
              <a:t>          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ln>
            <a:solidFill>
              <a:schemeClr val="bg1">
                <a:lumMod val="9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CA" b="1" dirty="0" smtClean="0">
                <a:hlinkClick r:id="rId2"/>
              </a:rPr>
              <a:t>http://tiny.cc/cesdmath</a:t>
            </a:r>
            <a:r>
              <a:rPr lang="en-CA" dirty="0" smtClean="0"/>
              <a:t> 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dirty="0" smtClean="0"/>
              <a:t>With a partner read through the classroom scenarios and choose your favourite one.</a:t>
            </a:r>
          </a:p>
          <a:p>
            <a:pPr>
              <a:buNone/>
            </a:pPr>
            <a:r>
              <a:rPr lang="en-CA" dirty="0" smtClean="0"/>
              <a:t/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Use </a:t>
            </a:r>
            <a:r>
              <a:rPr lang="en-CA" b="1" i="1" dirty="0" smtClean="0"/>
              <a:t>Classroom Observation Rubric</a:t>
            </a:r>
            <a:r>
              <a:rPr lang="en-CA" b="1" dirty="0" smtClean="0"/>
              <a:t>  </a:t>
            </a:r>
            <a:r>
              <a:rPr lang="en-CA" dirty="0" smtClean="0"/>
              <a:t>from </a:t>
            </a:r>
            <a:r>
              <a:rPr lang="en-CA" dirty="0" err="1" smtClean="0"/>
              <a:t>Galelio</a:t>
            </a:r>
            <a:r>
              <a:rPr lang="en-CA" dirty="0" smtClean="0"/>
              <a:t> Network to determine where you believe the classroom practices in your scenario fall. </a:t>
            </a:r>
            <a:br>
              <a:rPr lang="en-CA" dirty="0" smtClean="0"/>
            </a:br>
            <a:endParaRPr lang="en-CA" dirty="0" smtClean="0"/>
          </a:p>
          <a:p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Evaluate your scenario in relation to each of the following categories:</a:t>
            </a:r>
          </a:p>
          <a:p>
            <a:pPr>
              <a:buNone/>
            </a:pPr>
            <a:r>
              <a:rPr lang="en-CA" dirty="0" smtClean="0"/>
              <a:t/>
            </a:r>
            <a:br>
              <a:rPr lang="en-CA" dirty="0" smtClean="0"/>
            </a:br>
            <a:endParaRPr lang="en-CA" dirty="0" smtClean="0"/>
          </a:p>
          <a:p>
            <a:r>
              <a:rPr lang="en-CA" dirty="0" smtClean="0"/>
              <a:t>a. Task</a:t>
            </a:r>
          </a:p>
          <a:p>
            <a:r>
              <a:rPr lang="en-CA" dirty="0" smtClean="0"/>
              <a:t>b. Assessment</a:t>
            </a:r>
          </a:p>
          <a:p>
            <a:r>
              <a:rPr lang="en-CA" dirty="0" smtClean="0"/>
              <a:t>c. Learning environment</a:t>
            </a:r>
          </a:p>
          <a:p>
            <a:r>
              <a:rPr lang="en-CA" dirty="0" smtClean="0"/>
              <a:t>d. Role of the Teacher</a:t>
            </a:r>
          </a:p>
          <a:p>
            <a:r>
              <a:rPr lang="en-CA" dirty="0" smtClean="0"/>
              <a:t>e. Publicity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Explain/Provide Reasons for your Decisions</a:t>
            </a:r>
            <a:br>
              <a:rPr lang="en-CA" dirty="0" smtClean="0"/>
            </a:br>
            <a:endParaRPr lang="en-CA" dirty="0" smtClean="0"/>
          </a:p>
          <a:p>
            <a:endParaRPr lang="en-CA" dirty="0"/>
          </a:p>
        </p:txBody>
      </p:sp>
      <p:cxnSp>
        <p:nvCxnSpPr>
          <p:cNvPr id="8" name="Straight Connector 7"/>
          <p:cNvCxnSpPr>
            <a:stCxn id="2" idx="2"/>
          </p:cNvCxnSpPr>
          <p:nvPr/>
        </p:nvCxnSpPr>
        <p:spPr>
          <a:xfrm rot="5400000">
            <a:off x="2601112" y="3386938"/>
            <a:ext cx="39417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Planning with Technology</a:t>
            </a:r>
            <a:endParaRPr lang="en-CA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14422"/>
            <a:ext cx="6786610" cy="508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TPACK</a:t>
            </a:r>
            <a:endParaRPr lang="en-CA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0580"/>
            <a:ext cx="7690065" cy="543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126</TotalTime>
  <Words>156</Words>
  <Application>Microsoft Office PowerPoint</Application>
  <PresentationFormat>On-screen Show (4:3)</PresentationFormat>
  <Paragraphs>44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Concourse</vt:lpstr>
      <vt:lpstr>Getting SMART &amp; Other Web 2.0 Tools in the Math Classroom</vt:lpstr>
      <vt:lpstr>Agenda</vt:lpstr>
      <vt:lpstr>Reviewing the Vision</vt:lpstr>
      <vt:lpstr>Blooms Goes Digital</vt:lpstr>
      <vt:lpstr>21st Century Skills How Do We Get There?</vt:lpstr>
      <vt:lpstr>SO WHAT?</vt:lpstr>
      <vt:lpstr>Classroom Scenarios</vt:lpstr>
      <vt:lpstr>Planning with Technology</vt:lpstr>
      <vt:lpstr>TPACK</vt:lpstr>
      <vt:lpstr>Instructional Planning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Developing TPACK Using Learning Activity Types</vt:lpstr>
      <vt:lpstr>Now What?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S&amp;M</dc:creator>
  <cp:lastModifiedBy>S&amp;M</cp:lastModifiedBy>
  <cp:revision>14</cp:revision>
  <dcterms:created xsi:type="dcterms:W3CDTF">2010-02-11T03:39:32Z</dcterms:created>
  <dcterms:modified xsi:type="dcterms:W3CDTF">2010-02-11T06:02:12Z</dcterms:modified>
</cp:coreProperties>
</file>